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6" r:id="rId12"/>
    <p:sldId id="265" r:id="rId13"/>
    <p:sldId id="28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4" r:id="rId25"/>
    <p:sldId id="285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4C65565-AD82-4394-839C-BCC260F485E4}">
          <p14:sldIdLst>
            <p14:sldId id="256"/>
            <p14:sldId id="257"/>
            <p14:sldId id="259"/>
            <p14:sldId id="260"/>
            <p14:sldId id="261"/>
            <p14:sldId id="262"/>
            <p14:sldId id="263"/>
          </p14:sldIdLst>
        </p14:section>
        <p14:section name="Раздел без заголовка" id="{4E6950E6-23F3-4CE6-AE61-BDF9EEB6DDBB}">
          <p14:sldIdLst>
            <p14:sldId id="264"/>
            <p14:sldId id="267"/>
            <p14:sldId id="268"/>
            <p14:sldId id="266"/>
            <p14:sldId id="265"/>
            <p14:sldId id="281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0"/>
            <p14:sldId id="284"/>
            <p14:sldId id="285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FF"/>
    <a:srgbClr val="00FFFF"/>
    <a:srgbClr val="D60093"/>
    <a:srgbClr val="D905B1"/>
    <a:srgbClr val="99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69" autoAdjust="0"/>
    <p:restoredTop sz="94698" autoAdjust="0"/>
  </p:normalViewPr>
  <p:slideViewPr>
    <p:cSldViewPr>
      <p:cViewPr varScale="1">
        <p:scale>
          <a:sx n="68" d="100"/>
          <a:sy n="68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7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C9C31-7FC9-4068-9BFE-2C925135E862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F4937-2CCB-4083-B38A-30A6A238E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Презентация на тему: Методическая служба учреждений</a:t>
            </a:r>
            <a:r>
              <a:rPr lang="ru-RU" baseline="0" dirty="0" smtClean="0"/>
              <a:t> образования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5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4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12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44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4937-2CCB-4083-B38A-30A6A238ED8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29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0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7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3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5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8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1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4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34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4400" advTm="15607">
        <p14:honeycomb/>
      </p:transition>
    </mc:Choice>
    <mc:Fallback xmlns="">
      <p:transition spd="slow" advTm="15607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Стальновский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детский сад «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Ивушка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030884" cy="452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pokojnaya_krasivaya_muzyka_bez_slov_-_klassika_(iPlayer.f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3726"/>
      </p:ext>
    </p:extLst>
  </p:cSld>
  <p:clrMapOvr>
    <a:masterClrMapping/>
  </p:clrMapOvr>
  <p:transition spd="slow" advTm="389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Рабочие программы ДОУ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2" y="1600200"/>
            <a:ext cx="751833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1262572"/>
      </p:ext>
    </p:extLst>
  </p:cSld>
  <p:clrMapOvr>
    <a:masterClrMapping/>
  </p:clrMapOvr>
  <p:transition spd="slow" advTm="2598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63688" y="5085184"/>
            <a:ext cx="5486400" cy="720080"/>
          </a:xfrm>
        </p:spPr>
        <p:txBody>
          <a:bodyPr>
            <a:noAutofit/>
          </a:bodyPr>
          <a:lstStyle/>
          <a:p>
            <a:r>
              <a:rPr lang="ru-RU" sz="4400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ГОДОВОЙ ПЛАН ДОУ</a:t>
            </a:r>
            <a:endParaRPr lang="ru-RU" sz="4400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r="9895"/>
          <a:stretch>
            <a:fillRect/>
          </a:stretch>
        </p:blipFill>
        <p:spPr>
          <a:ln w="76200">
            <a:solidFill>
              <a:srgbClr val="00FFFF"/>
            </a:solidFill>
          </a:ln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539552" y="5949280"/>
            <a:ext cx="8136904" cy="792088"/>
          </a:xfrm>
        </p:spPr>
        <p:txBody>
          <a:bodyPr>
            <a:noAutofit/>
          </a:bodyPr>
          <a:lstStyle/>
          <a:p>
            <a:r>
              <a:rPr lang="ru-RU" sz="1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Годовой план работы на учебный год является важнейшим локальным актом  дошкольной организации. Пал служит основным средством управления деятельностью коллектива дошкольной организации.</a:t>
            </a:r>
            <a:endParaRPr lang="ru-RU" sz="18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65938"/>
      </p:ext>
    </p:extLst>
  </p:cSld>
  <p:clrMapOvr>
    <a:masterClrMapping/>
  </p:clrMapOvr>
  <p:transition spd="slow" advTm="5728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Relaxed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ТЕКУЩЕЕ ПЛАНИРОВАНИЕ РАБОТЫ МДОУ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68469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77" y="1600200"/>
            <a:ext cx="361704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881305"/>
      </p:ext>
    </p:extLst>
  </p:cSld>
  <p:clrMapOvr>
    <a:masterClrMapping/>
  </p:clrMapOvr>
  <p:transition spd="slow" advTm="956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Приложение к календарному  планированию</a:t>
            </a:r>
            <a:endParaRPr lang="ru-RU" b="1" i="1" u="sng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8" y="1602119"/>
            <a:ext cx="8042564" cy="4522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603705"/>
      </p:ext>
    </p:extLst>
  </p:cSld>
  <p:clrMapOvr>
    <a:masterClrMapping/>
  </p:clrMapOvr>
  <p:transition spd="slow" advTm="1090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bliqueTopLeft"/>
            <a:lightRig rig="threePt" dir="t"/>
          </a:scene3d>
          <a:sp3d>
            <a:bevelT w="114300" prst="artDeco"/>
          </a:sp3d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990099"/>
                </a:solidFill>
              </a:rPr>
              <a:t>Перспективное планирование аттестации</a:t>
            </a:r>
            <a:endParaRPr lang="ru-RU" i="1" dirty="0">
              <a:solidFill>
                <a:srgbClr val="990099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51833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226978"/>
      </p:ext>
    </p:extLst>
  </p:cSld>
  <p:clrMapOvr>
    <a:masterClrMapping/>
  </p:clrMapOvr>
  <p:transition spd="slow" advTm="984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Награждение педагогических работников МДОУ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2" y="1600200"/>
            <a:ext cx="7518335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89355522"/>
      </p:ext>
    </p:extLst>
  </p:cSld>
  <p:clrMapOvr>
    <a:masterClrMapping/>
  </p:clrMapOvr>
  <p:transition spd="slow" advTm="1959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Протоколы заседаний методических советов и творческих групп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2" y="1600200"/>
            <a:ext cx="751833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114190"/>
      </p:ext>
    </p:extLst>
  </p:cSld>
  <p:clrMapOvr>
    <a:masterClrMapping/>
  </p:clrMapOvr>
  <p:transition spd="slow" advTm="352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СХЕМА</a:t>
            </a:r>
            <a:br>
              <a:rPr lang="ru-RU" dirty="0" smtClean="0"/>
            </a:br>
            <a:r>
              <a:rPr lang="ru-RU" dirty="0" smtClean="0"/>
              <a:t>проведения мероприятий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318" y="1600200"/>
            <a:ext cx="642136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050571"/>
      </p:ext>
    </p:extLst>
  </p:cSld>
  <p:clrMapOvr>
    <a:masterClrMapping/>
  </p:clrMapOvr>
  <p:transition spd="slow" advTm="530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Передовой педагогический опыт </a:t>
            </a:r>
            <a:endParaRPr lang="ru-RU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468864"/>
            <a:ext cx="4038600" cy="2788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53787"/>
            <a:ext cx="4038600" cy="4418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855690"/>
      </p:ext>
    </p:extLst>
  </p:cSld>
  <p:clrMapOvr>
    <a:masterClrMapping/>
  </p:clrMapOvr>
  <p:transition spd="slow" advTm="575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Медиатека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методическая литература МДОУ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0591"/>
            <a:ext cx="4038600" cy="4505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251" y="2215428"/>
            <a:ext cx="4464497" cy="3147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642094"/>
      </p:ext>
    </p:extLst>
  </p:cSld>
  <p:clrMapOvr>
    <a:masterClrMapping/>
  </p:clrMapOvr>
  <p:transition spd="slow" advTm="48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294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Методическая служба  учреждения МДОУ «</a:t>
            </a:r>
            <a:r>
              <a:rPr lang="ru-RU" sz="4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Стальновский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детский сад «</a:t>
            </a:r>
            <a:r>
              <a:rPr lang="ru-RU" sz="4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Ивушка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731599"/>
      </p:ext>
    </p:extLst>
  </p:cSld>
  <p:clrMapOvr>
    <a:masterClrMapping/>
  </p:clrMapOvr>
  <p:transition spd="slow" advTm="1404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БАЗА ДАННЫХ ПЕДАГОГОВ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4392488" cy="4522124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  <a:scene3d>
            <a:camera prst="perspectiveHeroicExtreme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544795149"/>
      </p:ext>
    </p:extLst>
  </p:cSld>
  <p:clrMapOvr>
    <a:masterClrMapping/>
  </p:clrMapOvr>
  <p:transition spd="slow" advTm="2634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rgbClr val="C00000"/>
                </a:solidFill>
              </a:rPr>
              <a:t>Мониторинг</a:t>
            </a:r>
            <a:r>
              <a:rPr lang="ru-RU" dirty="0" smtClean="0">
                <a:solidFill>
                  <a:srgbClr val="C00000"/>
                </a:solidFill>
              </a:rPr>
              <a:t> профессиональной деятельности педагогов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74856"/>
            <a:ext cx="6984775" cy="43766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84534234"/>
      </p:ext>
    </p:extLst>
  </p:cSld>
  <p:clrMapOvr>
    <a:masterClrMapping/>
  </p:clrMapOvr>
  <p:transition spd="slow" advTm="581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D60093"/>
          </a:solidFill>
          <a:scene3d>
            <a:camera prst="perspectiveContrastingRightFacing"/>
            <a:lightRig rig="threePt" dir="t"/>
          </a:scene3d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Награждения педагогов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287649"/>
            <a:ext cx="4038600" cy="315106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038600" cy="371704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791569"/>
      </p:ext>
    </p:extLst>
  </p:cSld>
  <p:clrMapOvr>
    <a:masterClrMapping/>
  </p:clrMapOvr>
  <p:transition spd="slow" advTm="1028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Система посещения семинаров, конференций и участие в работе педагогических сообществ.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3" y="1600200"/>
            <a:ext cx="8048874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740468"/>
      </p:ext>
    </p:extLst>
  </p:cSld>
  <p:clrMapOvr>
    <a:masterClrMapping/>
  </p:clrMapOvr>
  <p:transition spd="slow" advTm="969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smtClean="0"/>
              <a:t>Самообразование</a:t>
            </a:r>
            <a:endParaRPr lang="ru-RU" i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8561" y="1916833"/>
            <a:ext cx="5112569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440283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5812"/>
      </p:ext>
    </p:extLst>
  </p:cSld>
  <p:clrMapOvr>
    <a:masterClrMapping/>
  </p:clrMapOvr>
  <p:transition spd="slow" advTm="947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 педагогов</a:t>
            </a:r>
            <a:endParaRPr lang="ru-RU" sz="4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8208912" cy="50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979355"/>
      </p:ext>
    </p:extLst>
  </p:cSld>
  <p:clrMapOvr>
    <a:masterClrMapping/>
  </p:clrMapOvr>
  <p:transition spd="slow" advTm="717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2304256"/>
          </a:xfrm>
          <a:solidFill>
            <a:srgbClr val="00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2137792"/>
          </a:xfrm>
        </p:spPr>
        <p:txBody>
          <a:bodyPr>
            <a:normAutofit fontScale="8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296163,</a:t>
            </a:r>
          </a:p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Республика Крым</a:t>
            </a:r>
          </a:p>
          <a:p>
            <a:r>
              <a:rPr lang="ru-RU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Джанкойский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район</a:t>
            </a:r>
          </a:p>
          <a:p>
            <a:r>
              <a:rPr lang="ru-RU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.Стальное</a:t>
            </a:r>
            <a:endParaRPr lang="ru-RU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ru-RU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л.Набережная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19.</a:t>
            </a:r>
          </a:p>
          <a:p>
            <a:endParaRPr lang="ru-RU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983760"/>
      </p:ext>
    </p:extLst>
  </p:cSld>
  <p:clrMapOvr>
    <a:masterClrMapping/>
  </p:clrMapOvr>
  <p:transition spd="slow" advTm="1305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972428">
            <a:off x="1072669" y="122556"/>
            <a:ext cx="8123445" cy="2396855"/>
          </a:xfr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/>
              <a:t>Старший воспитатель</a:t>
            </a:r>
            <a:br>
              <a:rPr lang="ru-RU" sz="4000" dirty="0" smtClean="0"/>
            </a:br>
            <a:r>
              <a:rPr lang="ru-RU" sz="4000" dirty="0" smtClean="0"/>
              <a:t>Джалилова  </a:t>
            </a:r>
            <a:r>
              <a:rPr lang="ru-RU" sz="4000" dirty="0" err="1" smtClean="0"/>
              <a:t>Каринэ</a:t>
            </a:r>
            <a:r>
              <a:rPr lang="ru-RU" sz="4000" dirty="0" smtClean="0"/>
              <a:t> </a:t>
            </a:r>
            <a:r>
              <a:rPr lang="ru-RU" sz="4000" dirty="0" err="1" smtClean="0"/>
              <a:t>Самвеловна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3200" dirty="0" smtClean="0"/>
              <a:t>высшее образование</a:t>
            </a:r>
          </a:p>
          <a:p>
            <a:pPr>
              <a:buFont typeface="Wingdings" pitchFamily="2" charset="2"/>
              <a:buChar char="v"/>
            </a:pPr>
            <a:endParaRPr lang="ru-RU" sz="2200" dirty="0" smtClean="0"/>
          </a:p>
          <a:p>
            <a:pPr>
              <a:buFont typeface="Wingdings" pitchFamily="2" charset="2"/>
              <a:buChar char="v"/>
            </a:pPr>
            <a:r>
              <a:rPr lang="ru-RU" sz="3200" dirty="0"/>
              <a:t>о</a:t>
            </a:r>
            <a:r>
              <a:rPr lang="ru-RU" sz="3200" dirty="0" smtClean="0"/>
              <a:t>бщий педагогический стаж работы – 21 год.</a:t>
            </a:r>
          </a:p>
          <a:p>
            <a:pPr>
              <a:buFont typeface="Wingdings" pitchFamily="2" charset="2"/>
              <a:buChar char="v"/>
            </a:pPr>
            <a:endParaRPr lang="ru-RU" sz="3200" dirty="0"/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 в должности – 2 года.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76872"/>
            <a:ext cx="449580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082030"/>
      </p:ext>
    </p:extLst>
  </p:cSld>
  <p:clrMapOvr>
    <a:masterClrMapping/>
  </p:clrMapOvr>
  <p:transition spd="slow" advTm="521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24936" cy="6192688"/>
          </a:xfrm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служба, как механизм развития профессиональной компетентности педагогов образовательного учреждения</a:t>
            </a:r>
            <a:endParaRPr lang="ru-RU" b="1" i="1" u="sng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188696"/>
      </p:ext>
    </p:extLst>
  </p:cSld>
  <p:clrMapOvr>
    <a:masterClrMapping/>
  </p:clrMapOvr>
  <p:transition spd="slow" advTm="477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54162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Нормативно-правовые обеспечения деятельности методической службы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  <a:scene3d>
              <a:camera prst="isometricOffAxis1Right"/>
              <a:lightRig rig="threePt" dir="t"/>
            </a:scene3d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Новый закон «Об образовании в РФ»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ФГОС дошкольного образования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Семейный кодекс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Трудовой кодекс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Устав МДОУ «</a:t>
            </a:r>
            <a:r>
              <a:rPr lang="ru-RU" dirty="0" err="1" smtClean="0"/>
              <a:t>Стальновский</a:t>
            </a:r>
            <a:r>
              <a:rPr lang="ru-RU" dirty="0" smtClean="0"/>
              <a:t> детский сад «</a:t>
            </a:r>
            <a:r>
              <a:rPr lang="ru-RU" dirty="0" err="1" smtClean="0"/>
              <a:t>Ивушка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04578"/>
            <a:ext cx="4038600" cy="3117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147424"/>
      </p:ext>
    </p:extLst>
  </p:cSld>
  <p:clrMapOvr>
    <a:masterClrMapping/>
  </p:clrMapOvr>
  <p:transition spd="slow" advTm="1337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Организационная структура ДОУ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0070C0"/>
          </a:solidFill>
          <a:effectLst>
            <a:reflection blurRad="6350" stA="50000" endA="295" endPos="920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 prst="slope"/>
          </a:sp3d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Музыкально- спортивный зал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Медицинский кабинет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Кабинет методиста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Кабинет заведующего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Кабинет заведующего по хозяйственной части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398827"/>
      </p:ext>
    </p:extLst>
  </p:cSld>
  <p:clrMapOvr>
    <a:masterClrMapping/>
  </p:clrMapOvr>
  <p:transition spd="slow" advTm="2609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D9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МДОУ</a:t>
            </a:r>
            <a:endParaRPr lang="ru-RU" b="1" i="1" u="sng" dirty="0">
              <a:solidFill>
                <a:srgbClr val="D9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640960" cy="4968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881446"/>
      </p:ext>
    </p:extLst>
  </p:cSld>
  <p:clrMapOvr>
    <a:masterClrMapping/>
  </p:clrMapOvr>
  <p:transition spd="slow" advTm="894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Локальные акты ДОУ</a:t>
            </a:r>
            <a:endParaRPr lang="ru-RU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Положение «О методической службе МДОУ»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Положение «О методическом совете»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Положение «О структурных подразделениях»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Положение о методическом кабинете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Должностные обязанности старшего воспитателя, заведующего и воспитателей.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649523"/>
            <a:ext cx="4035829" cy="24273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84828"/>
      </p:ext>
    </p:extLst>
  </p:cSld>
  <p:clrMapOvr>
    <a:masterClrMapping/>
  </p:clrMapOvr>
  <p:transition spd="slow" advTm="5614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scene3d>
            <a:camera prst="perspectiveRelaxed"/>
            <a:lightRig rig="threePt" dir="t"/>
          </a:scene3d>
        </p:spPr>
        <p:txBody>
          <a:bodyPr>
            <a:normAutofit fontScale="90000"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r>
              <a:rPr lang="ru-RU" dirty="0" smtClean="0"/>
              <a:t>Планирование деятельности образовательного учреждения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Основная образовательная программа ДОУ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74874"/>
            <a:ext cx="3693601" cy="44944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Программа: «От рождения до школы»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40" y="2174875"/>
            <a:ext cx="286094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3625315"/>
      </p:ext>
    </p:extLst>
  </p:cSld>
  <p:clrMapOvr>
    <a:masterClrMapping/>
  </p:clrMapOvr>
  <p:transition spd="slow" advTm="3134">
    <p:wheel spokes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1.4|1.5|1.5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5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66FFFF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264</Words>
  <Application>Microsoft Office PowerPoint</Application>
  <PresentationFormat>Экран (4:3)</PresentationFormat>
  <Paragraphs>60</Paragraphs>
  <Slides>26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Тема Office</vt:lpstr>
      <vt:lpstr>Муниципальное дошкольное образовательное учреждение «Стальновский детский сад «Ивушка»</vt:lpstr>
      <vt:lpstr>Методическая служба  учреждения МДОУ «Стальновский детский сад «Ивушка»</vt:lpstr>
      <vt:lpstr>Старший воспитатель Джалилова  Каринэ Самвеловна</vt:lpstr>
      <vt:lpstr>Методическая служба, как механизм развития профессиональной компетентности педагогов образовательного учреждения</vt:lpstr>
      <vt:lpstr>Нормативно-правовые обеспечения деятельности методической службы</vt:lpstr>
      <vt:lpstr>Организационная структура ДОУ</vt:lpstr>
      <vt:lpstr>СТРУКТУРА МДОУ</vt:lpstr>
      <vt:lpstr>Локальные акты ДОУ</vt:lpstr>
      <vt:lpstr>Планирование деятельности образовательного учреждения</vt:lpstr>
      <vt:lpstr>Рабочие программы ДОУ</vt:lpstr>
      <vt:lpstr>ГОДОВОЙ ПЛАН ДОУ</vt:lpstr>
      <vt:lpstr>ТЕКУЩЕЕ ПЛАНИРОВАНИЕ РАБОТЫ МДОУ</vt:lpstr>
      <vt:lpstr>Приложение к календарному  планированию</vt:lpstr>
      <vt:lpstr>Перспективное планирование аттестации</vt:lpstr>
      <vt:lpstr>Награждение педагогических работников МДОУ</vt:lpstr>
      <vt:lpstr>Протоколы заседаний методических советов и творческих групп</vt:lpstr>
      <vt:lpstr>СХЕМА проведения мероприятий</vt:lpstr>
      <vt:lpstr>Передовой педагогический опыт </vt:lpstr>
      <vt:lpstr>Медиатека и методическая литература МДОУ</vt:lpstr>
      <vt:lpstr>БАЗА ДАННЫХ ПЕДАГОГОВ</vt:lpstr>
      <vt:lpstr>Мониторинг профессиональной деятельности педагогов</vt:lpstr>
      <vt:lpstr>Награждения педагогов</vt:lpstr>
      <vt:lpstr>Система посещения семинаров, конференций и участие в работе педагогических сообществ.</vt:lpstr>
      <vt:lpstr>Самообразование</vt:lpstr>
      <vt:lpstr>Портфолио педагогов</vt:lpstr>
      <vt:lpstr>Спасибо за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«Стальновский детский сад «Ивушка»</dc:title>
  <dc:creator>Администратор</dc:creator>
  <cp:lastModifiedBy>Садик</cp:lastModifiedBy>
  <cp:revision>39</cp:revision>
  <dcterms:created xsi:type="dcterms:W3CDTF">2016-04-07T09:06:21Z</dcterms:created>
  <dcterms:modified xsi:type="dcterms:W3CDTF">2016-04-19T12:36:22Z</dcterms:modified>
</cp:coreProperties>
</file>